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Lst>
  <p:notesMasterIdLst>
    <p:notesMasterId r:id="rId76"/>
  </p:notesMasterIdLst>
  <p:sldIdLst>
    <p:sldId id="2666" r:id="rId4"/>
    <p:sldId id="2689" r:id="rId5"/>
    <p:sldId id="2657" r:id="rId6"/>
    <p:sldId id="2658" r:id="rId7"/>
    <p:sldId id="2659" r:id="rId8"/>
    <p:sldId id="2660" r:id="rId9"/>
    <p:sldId id="2696" r:id="rId10"/>
    <p:sldId id="2697" r:id="rId11"/>
    <p:sldId id="2693" r:id="rId12"/>
    <p:sldId id="2694" r:id="rId13"/>
    <p:sldId id="2690" r:id="rId14"/>
    <p:sldId id="2691" r:id="rId15"/>
    <p:sldId id="2699" r:id="rId16"/>
    <p:sldId id="2692" r:id="rId17"/>
    <p:sldId id="2783" r:id="rId18"/>
    <p:sldId id="2804" r:id="rId19"/>
    <p:sldId id="2805" r:id="rId20"/>
    <p:sldId id="141168489" r:id="rId21"/>
    <p:sldId id="2743" r:id="rId22"/>
    <p:sldId id="2744" r:id="rId23"/>
    <p:sldId id="2748" r:id="rId24"/>
    <p:sldId id="141168490" r:id="rId25"/>
    <p:sldId id="2746" r:id="rId26"/>
    <p:sldId id="141168487" r:id="rId27"/>
    <p:sldId id="141168488" r:id="rId28"/>
    <p:sldId id="2700" r:id="rId29"/>
    <p:sldId id="2732" r:id="rId30"/>
    <p:sldId id="2796" r:id="rId31"/>
    <p:sldId id="2650" r:id="rId32"/>
    <p:sldId id="141168485" r:id="rId33"/>
    <p:sldId id="141168486" r:id="rId34"/>
    <p:sldId id="141168516" r:id="rId35"/>
    <p:sldId id="141168517" r:id="rId36"/>
    <p:sldId id="141168518" r:id="rId37"/>
    <p:sldId id="141168519" r:id="rId38"/>
    <p:sldId id="2740" r:id="rId39"/>
    <p:sldId id="2762" r:id="rId40"/>
    <p:sldId id="141168491" r:id="rId41"/>
    <p:sldId id="2653" r:id="rId42"/>
    <p:sldId id="2667" r:id="rId43"/>
    <p:sldId id="2668" r:id="rId44"/>
    <p:sldId id="2774" r:id="rId45"/>
    <p:sldId id="2781" r:id="rId46"/>
    <p:sldId id="2803" r:id="rId47"/>
    <p:sldId id="2776" r:id="rId48"/>
    <p:sldId id="2778" r:id="rId49"/>
    <p:sldId id="2780" r:id="rId50"/>
    <p:sldId id="2775" r:id="rId51"/>
    <p:sldId id="2801" r:id="rId52"/>
    <p:sldId id="2802" r:id="rId53"/>
    <p:sldId id="2782" r:id="rId54"/>
    <p:sldId id="2799" r:id="rId55"/>
    <p:sldId id="2800" r:id="rId56"/>
    <p:sldId id="2731" r:id="rId57"/>
    <p:sldId id="2786" r:id="rId58"/>
    <p:sldId id="2794" r:id="rId59"/>
    <p:sldId id="2792" r:id="rId60"/>
    <p:sldId id="2795" r:id="rId61"/>
    <p:sldId id="141168483" r:id="rId62"/>
    <p:sldId id="2728" r:id="rId63"/>
    <p:sldId id="141168484" r:id="rId64"/>
    <p:sldId id="141168482" r:id="rId65"/>
    <p:sldId id="2706" r:id="rId66"/>
    <p:sldId id="2707" r:id="rId67"/>
    <p:sldId id="2708" r:id="rId68"/>
    <p:sldId id="258" r:id="rId69"/>
    <p:sldId id="267" r:id="rId70"/>
    <p:sldId id="2806" r:id="rId71"/>
    <p:sldId id="2729" r:id="rId72"/>
    <p:sldId id="2797" r:id="rId73"/>
    <p:sldId id="2730" r:id="rId74"/>
    <p:sldId id="287" r:id="rId75"/>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0000"/>
    <a:srgbClr val="0000FF"/>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93" autoAdjust="0"/>
    <p:restoredTop sz="87549" autoAdjust="0"/>
  </p:normalViewPr>
  <p:slideViewPr>
    <p:cSldViewPr snapToGrid="0">
      <p:cViewPr varScale="1">
        <p:scale>
          <a:sx n="60" d="100"/>
          <a:sy n="60" d="100"/>
        </p:scale>
        <p:origin x="176" y="416"/>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2/29/20</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messages on a topic are not immediately removed after they are consumed</a:t>
            </a:r>
            <a:endParaRPr lang="en-US"/>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err="1"/>
              <a:t>log.segment.bytes</a:t>
            </a:r>
            <a:r>
              <a:rPr lang="en-US" sz="900" b="0" i="0" kern="1200">
                <a:solidFill>
                  <a:schemeClr val="tx1"/>
                </a:solidFill>
                <a:effectLst/>
                <a:latin typeface="+mn-lt"/>
                <a:ea typeface="+mn-ea"/>
                <a:cs typeface="+mn-cs"/>
              </a:rPr>
              <a:t> (default is 1 GB). This can be overridden by using the topic-level configuration </a:t>
            </a:r>
            <a:r>
              <a:rPr lang="en-US" err="1"/>
              <a:t>segment.bytes</a:t>
            </a:r>
            <a:r>
              <a:rPr lang="en-US" sz="900" b="0" i="0" kern="1200">
                <a:solidFill>
                  <a:schemeClr val="tx1"/>
                </a:solidFill>
                <a:effectLst/>
                <a:latin typeface="+mn-lt"/>
                <a:ea typeface="+mn-ea"/>
                <a:cs typeface="+mn-cs"/>
              </a:rPr>
              <a:t>.</a:t>
            </a:r>
          </a:p>
          <a:p>
            <a:endParaRPr lang="en-US" sz="900" b="0" i="0" kern="1200">
              <a:solidFill>
                <a:schemeClr val="tx1"/>
              </a:solidFill>
              <a:effectLst/>
              <a:latin typeface="+mn-lt"/>
              <a:ea typeface="+mn-ea"/>
              <a:cs typeface="+mn-cs"/>
            </a:endParaRPr>
          </a:p>
          <a:p>
            <a:r>
              <a:rPr lang="en-US"/>
              <a:t>Disk Space: </a:t>
            </a:r>
            <a:r>
              <a:rPr lang="en-US" sz="900" b="0" i="0" kern="120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a:solidFill>
                  <a:schemeClr val="tx1"/>
                </a:solidFill>
                <a:effectLst/>
                <a:latin typeface="+mn-lt"/>
                <a:ea typeface="+mn-ea"/>
                <a:cs typeface="+mn-cs"/>
              </a:rPr>
              <a:t>Sum (</a:t>
            </a:r>
            <a:r>
              <a:rPr lang="en-US" sz="900" b="0" i="0" kern="1200" err="1">
                <a:solidFill>
                  <a:schemeClr val="tx1"/>
                </a:solidFill>
                <a:effectLst/>
                <a:latin typeface="+mn-lt"/>
                <a:ea typeface="+mn-ea"/>
                <a:cs typeface="+mn-cs"/>
              </a:rPr>
              <a:t>Nb</a:t>
            </a:r>
            <a:r>
              <a:rPr lang="en-US" sz="900" b="0" i="0" kern="1200">
                <a:solidFill>
                  <a:schemeClr val="tx1"/>
                </a:solidFill>
                <a:effectLst/>
                <a:latin typeface="+mn-lt"/>
                <a:ea typeface="+mn-ea"/>
                <a:cs typeface="+mn-cs"/>
              </a:rPr>
              <a:t> messages per minutes * average size * retention time * replica factor) per topic  </a:t>
            </a:r>
          </a:p>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30</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31</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37</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38</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39</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40</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49</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Representing DB2 table to distinct Kafka topic</a:t>
            </a:r>
          </a:p>
          <a:p>
            <a:r>
              <a:rPr lang="en-US"/>
              <a:t>A unique row in a DB2 table is represented by the Kafka record’s “Key”</a:t>
            </a:r>
          </a:p>
          <a:p>
            <a:r>
              <a:rPr lang="en-US"/>
              <a:t>The “Kafka Key” is comprised of a subset of the columns in the DB2 table which make the row unique</a:t>
            </a:r>
          </a:p>
          <a:p>
            <a:r>
              <a:rPr lang="en-US"/>
              <a:t>The “Kafka Key” is comprised of a subset of the columns in the DB2 table which make the row unique</a:t>
            </a:r>
          </a:p>
          <a:p>
            <a:pPr lvl="1"/>
            <a:r>
              <a:rPr lang="en-US"/>
              <a:t>Could be a unique index or the primary index defined on the DB2 table </a:t>
            </a:r>
          </a:p>
          <a:p>
            <a:pPr lvl="1"/>
            <a:r>
              <a:rPr lang="en-US"/>
              <a:t>Also possible for the rows to logically be unique, needn’t be a created index</a:t>
            </a:r>
          </a:p>
          <a:p>
            <a:r>
              <a:rPr lang="en-US"/>
              <a:t>The Kafka record’s “Value” contains the current values for all columns in the row </a:t>
            </a:r>
          </a:p>
          <a:p>
            <a:r>
              <a:rPr lang="en-US"/>
              <a:t>The messages in a topic represent the changes to the rows of a table over time</a:t>
            </a:r>
          </a:p>
          <a:p>
            <a:r>
              <a:rPr lang="en-US"/>
              <a:t>At any given sample offset in the topic, taking the most recent value up to that point for each unique key in the topic gives the original DB2 table at that point</a:t>
            </a:r>
          </a:p>
          <a:p>
            <a:pPr lvl="1"/>
            <a:r>
              <a:rPr lang="en-US"/>
              <a:t>Sample offset most useful if at a transaction boundary</a:t>
            </a:r>
          </a:p>
          <a:p>
            <a:r>
              <a:rPr lang="en-US"/>
              <a:t>For table orders ( </a:t>
            </a:r>
            <a:r>
              <a:rPr lang="en-US" err="1"/>
              <a:t>orderID</a:t>
            </a:r>
            <a:r>
              <a:rPr lang="en-US"/>
              <a:t> int, </a:t>
            </a:r>
            <a:r>
              <a:rPr lang="en-US" err="1"/>
              <a:t>anAttribute</a:t>
            </a:r>
            <a:r>
              <a:rPr lang="en-US"/>
              <a:t> varchar (30))</a:t>
            </a:r>
          </a:p>
          <a:p>
            <a:pPr lvl="1"/>
            <a:r>
              <a:rPr lang="en-US"/>
              <a:t>A Kafka mapping might use </a:t>
            </a:r>
            <a:r>
              <a:rPr lang="en-US" err="1"/>
              <a:t>orderID</a:t>
            </a:r>
            <a:r>
              <a:rPr lang="en-US"/>
              <a:t>=24 as the key value. </a:t>
            </a:r>
          </a:p>
          <a:p>
            <a:pPr lvl="1"/>
            <a:r>
              <a:rPr lang="en-US"/>
              <a:t>The Topic for orders (</a:t>
            </a:r>
            <a:r>
              <a:rPr lang="en-US" err="1"/>
              <a:t>Topic_orders</a:t>
            </a:r>
            <a:r>
              <a:rPr lang="en-US"/>
              <a:t>) might consist of the following (</a:t>
            </a:r>
            <a:r>
              <a:rPr lang="en-US" err="1"/>
              <a:t>key,value</a:t>
            </a:r>
            <a:r>
              <a:rPr lang="en-US"/>
              <a:t>) pairs: (24, (24, “</a:t>
            </a:r>
            <a:r>
              <a:rPr lang="en-US" err="1"/>
              <a:t>abc</a:t>
            </a:r>
            <a:r>
              <a:rPr lang="en-US"/>
              <a:t>”)), (25,(25, “def”)), (24, (24, “</a:t>
            </a:r>
            <a:r>
              <a:rPr lang="en-US" err="1"/>
              <a:t>ghi</a:t>
            </a:r>
            <a:r>
              <a:rPr lang="en-US"/>
              <a:t>”))</a:t>
            </a:r>
          </a:p>
          <a:p>
            <a:pPr lvl="1"/>
            <a:r>
              <a:rPr lang="en-US"/>
              <a:t>The aggregate result of these records would be a table with 2 rows: (24, “</a:t>
            </a:r>
            <a:r>
              <a:rPr lang="en-US" err="1"/>
              <a:t>ghi</a:t>
            </a:r>
            <a:r>
              <a:rPr lang="en-US"/>
              <a:t>”), (25, “def”)</a:t>
            </a:r>
          </a:p>
          <a:p>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Operations are implemented by record writes to a Kafka topic</a:t>
            </a:r>
            <a:br>
              <a:rPr lang="en-US" sz="900" kern="1200">
                <a:solidFill>
                  <a:schemeClr val="tx1"/>
                </a:solidFill>
                <a:effectLst/>
                <a:latin typeface="+mn-lt"/>
                <a:ea typeface="+mn-ea"/>
                <a:cs typeface="+mn-cs"/>
              </a:rPr>
            </a:br>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Deletes</a:t>
            </a:r>
          </a:p>
          <a:p>
            <a:r>
              <a:rPr lang="en-US" sz="900" kern="1200">
                <a:solidFill>
                  <a:schemeClr val="tx1"/>
                </a:solidFill>
                <a:effectLst/>
                <a:latin typeface="+mn-lt"/>
                <a:ea typeface="+mn-ea"/>
                <a:cs typeface="+mn-cs"/>
              </a:rPr>
              <a:t>•Kafka represents a delete as a record with a key and null for the value.</a:t>
            </a:r>
          </a:p>
          <a:p>
            <a:r>
              <a:rPr lang="en-US" sz="900" kern="1200">
                <a:solidFill>
                  <a:schemeClr val="tx1"/>
                </a:solidFill>
                <a:effectLst/>
                <a:latin typeface="+mn-lt"/>
                <a:ea typeface="+mn-ea"/>
                <a:cs typeface="+mn-cs"/>
              </a:rPr>
              <a:t>•To represent a delete of the row with i1 value 1, send the (key, value) pair (1, null)</a:t>
            </a:r>
          </a:p>
          <a:p>
            <a:r>
              <a:rPr lang="en-US" sz="900" kern="1200">
                <a:solidFill>
                  <a:schemeClr val="tx1"/>
                </a:solidFill>
                <a:effectLst/>
                <a:latin typeface="+mn-lt"/>
                <a:ea typeface="+mn-ea"/>
                <a:cs typeface="+mn-cs"/>
              </a:rPr>
              <a:t>•New users often confused when they view values and simply see null. </a:t>
            </a:r>
          </a:p>
          <a:p>
            <a:r>
              <a:rPr lang="en-US" sz="900" kern="1200">
                <a:solidFill>
                  <a:schemeClr val="tx1"/>
                </a:solidFill>
                <a:effectLst/>
                <a:latin typeface="+mn-lt"/>
                <a:ea typeface="+mn-ea"/>
                <a:cs typeface="+mn-cs"/>
              </a:rPr>
              <a:t>•Displaying the key portion of the record is useful. (</a:t>
            </a:r>
            <a:r>
              <a:rPr lang="en-US" sz="900" kern="1200" err="1">
                <a:solidFill>
                  <a:schemeClr val="tx1"/>
                </a:solidFill>
                <a:effectLst/>
                <a:latin typeface="+mn-lt"/>
                <a:ea typeface="+mn-ea"/>
                <a:cs typeface="+mn-cs"/>
              </a:rPr>
              <a:t>print.key</a:t>
            </a:r>
            <a:r>
              <a:rPr lang="en-US" sz="900" kern="1200">
                <a:solidFill>
                  <a:schemeClr val="tx1"/>
                </a:solidFill>
                <a:effectLst/>
                <a:latin typeface="+mn-lt"/>
                <a:ea typeface="+mn-ea"/>
                <a:cs typeface="+mn-cs"/>
              </a:rPr>
              <a:t>=true)</a:t>
            </a:r>
            <a:br>
              <a:rPr lang="en-US" sz="900" kern="1200">
                <a:solidFill>
                  <a:schemeClr val="tx1"/>
                </a:solidFill>
                <a:effectLst/>
                <a:latin typeface="+mn-lt"/>
                <a:ea typeface="+mn-ea"/>
                <a:cs typeface="+mn-cs"/>
              </a:rPr>
            </a:br>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Updates</a:t>
            </a:r>
          </a:p>
          <a:p>
            <a:r>
              <a:rPr lang="en-US" sz="900" kern="1200">
                <a:solidFill>
                  <a:schemeClr val="tx1"/>
                </a:solidFill>
                <a:effectLst/>
                <a:latin typeface="+mn-lt"/>
                <a:ea typeface="+mn-ea"/>
                <a:cs typeface="+mn-cs"/>
              </a:rPr>
              <a:t>•If the value being updated is not part of the key, an update is simply an insert.</a:t>
            </a:r>
          </a:p>
          <a:p>
            <a:r>
              <a:rPr lang="en-US" sz="900" kern="1200">
                <a:solidFill>
                  <a:schemeClr val="tx1"/>
                </a:solidFill>
                <a:effectLst/>
                <a:latin typeface="+mn-lt"/>
                <a:ea typeface="+mn-ea"/>
                <a:cs typeface="+mn-cs"/>
              </a:rPr>
              <a:t>•To represent a row update of (1, “</a:t>
            </a:r>
            <a:r>
              <a:rPr lang="en-US" sz="900" kern="1200" err="1">
                <a:solidFill>
                  <a:schemeClr val="tx1"/>
                </a:solidFill>
                <a:effectLst/>
                <a:latin typeface="+mn-lt"/>
                <a:ea typeface="+mn-ea"/>
                <a:cs typeface="+mn-cs"/>
              </a:rPr>
              <a:t>abc</a:t>
            </a:r>
            <a:r>
              <a:rPr lang="en-US" sz="900" kern="1200">
                <a:solidFill>
                  <a:schemeClr val="tx1"/>
                </a:solidFill>
                <a:effectLst/>
                <a:latin typeface="+mn-lt"/>
                <a:ea typeface="+mn-ea"/>
                <a:cs typeface="+mn-cs"/>
              </a:rPr>
              <a:t>”) to (1, “</a:t>
            </a:r>
            <a:r>
              <a:rPr lang="en-US" sz="900" kern="1200" err="1">
                <a:solidFill>
                  <a:schemeClr val="tx1"/>
                </a:solidFill>
                <a:effectLst/>
                <a:latin typeface="+mn-lt"/>
                <a:ea typeface="+mn-ea"/>
                <a:cs typeface="+mn-cs"/>
              </a:rPr>
              <a:t>ghi</a:t>
            </a:r>
            <a:r>
              <a:rPr lang="en-US" sz="900" kern="1200">
                <a:solidFill>
                  <a:schemeClr val="tx1"/>
                </a:solidFill>
                <a:effectLst/>
                <a:latin typeface="+mn-lt"/>
                <a:ea typeface="+mn-ea"/>
                <a:cs typeface="+mn-cs"/>
              </a:rPr>
              <a:t>) send the (key, value) pair (1,(1, “</a:t>
            </a:r>
            <a:r>
              <a:rPr lang="en-US" sz="900" kern="1200" err="1">
                <a:solidFill>
                  <a:schemeClr val="tx1"/>
                </a:solidFill>
                <a:effectLst/>
                <a:latin typeface="+mn-lt"/>
                <a:ea typeface="+mn-ea"/>
                <a:cs typeface="+mn-cs"/>
              </a:rPr>
              <a:t>ghi</a:t>
            </a:r>
            <a:r>
              <a:rPr lang="en-US" sz="900" kern="1200">
                <a:solidFill>
                  <a:schemeClr val="tx1"/>
                </a:solidFill>
                <a:effectLst/>
                <a:latin typeface="+mn-lt"/>
                <a:ea typeface="+mn-ea"/>
                <a:cs typeface="+mn-cs"/>
              </a:rPr>
              <a:t>”))</a:t>
            </a:r>
          </a:p>
          <a:p>
            <a:r>
              <a:rPr lang="en-US" sz="900" kern="1200">
                <a:solidFill>
                  <a:schemeClr val="tx1"/>
                </a:solidFill>
                <a:effectLst/>
                <a:latin typeface="+mn-lt"/>
                <a:ea typeface="+mn-ea"/>
                <a:cs typeface="+mn-cs"/>
              </a:rPr>
              <a:t>•If the value being updated is a key, it is represented by a delete record and an insert record.</a:t>
            </a:r>
          </a:p>
          <a:p>
            <a:r>
              <a:rPr lang="en-US" sz="900" kern="1200">
                <a:solidFill>
                  <a:schemeClr val="tx1"/>
                </a:solidFill>
                <a:effectLst/>
                <a:latin typeface="+mn-lt"/>
                <a:ea typeface="+mn-ea"/>
                <a:cs typeface="+mn-cs"/>
              </a:rPr>
              <a:t>•To represent the update of row (1, “</a:t>
            </a:r>
            <a:r>
              <a:rPr lang="en-US" sz="900" kern="1200" err="1">
                <a:solidFill>
                  <a:schemeClr val="tx1"/>
                </a:solidFill>
                <a:effectLst/>
                <a:latin typeface="+mn-lt"/>
                <a:ea typeface="+mn-ea"/>
                <a:cs typeface="+mn-cs"/>
              </a:rPr>
              <a:t>abc</a:t>
            </a:r>
            <a:r>
              <a:rPr lang="en-US" sz="900" kern="1200">
                <a:solidFill>
                  <a:schemeClr val="tx1"/>
                </a:solidFill>
                <a:effectLst/>
                <a:latin typeface="+mn-lt"/>
                <a:ea typeface="+mn-ea"/>
                <a:cs typeface="+mn-cs"/>
              </a:rPr>
              <a:t>”) to (5, “</a:t>
            </a:r>
            <a:r>
              <a:rPr lang="en-US" sz="900" kern="1200" err="1">
                <a:solidFill>
                  <a:schemeClr val="tx1"/>
                </a:solidFill>
                <a:effectLst/>
                <a:latin typeface="+mn-lt"/>
                <a:ea typeface="+mn-ea"/>
                <a:cs typeface="+mn-cs"/>
              </a:rPr>
              <a:t>abc</a:t>
            </a:r>
            <a:r>
              <a:rPr lang="en-US" sz="900" kern="1200">
                <a:solidFill>
                  <a:schemeClr val="tx1"/>
                </a:solidFill>
                <a:effectLst/>
                <a:latin typeface="+mn-lt"/>
                <a:ea typeface="+mn-ea"/>
                <a:cs typeface="+mn-cs"/>
              </a:rPr>
              <a:t>”) send two (key, value) pair records (1, null) , (5, (5,“abc”))</a:t>
            </a:r>
          </a:p>
          <a:p>
            <a:endParaRPr lang="en-US" sz="900" kern="1200">
              <a:solidFill>
                <a:schemeClr val="tx1"/>
              </a:solidFill>
              <a:effectLst/>
              <a:latin typeface="+mn-lt"/>
              <a:ea typeface="+mn-ea"/>
              <a:cs typeface="+mn-cs"/>
            </a:endParaRPr>
          </a:p>
          <a:p>
            <a:endParaRPr lang="en-US" sz="900"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55</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56</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57</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58</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67</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72</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2/29/20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1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8.tiff"/><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9.gif"/></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31</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35</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a:t>Kafka Cluster</a:t>
            </a:r>
          </a:p>
        </p:txBody>
      </p:sp>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224010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Kafka broker-3</a:t>
            </a:r>
          </a:p>
          <a:p>
            <a:pPr algn="r"/>
            <a:endParaRPr lang="en-US" sz="120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Kafka broker-2</a:t>
            </a:r>
          </a:p>
          <a:p>
            <a:endParaRPr lang="en-US" sz="120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Kafka broker-2</a:t>
            </a:r>
          </a:p>
          <a:p>
            <a:endParaRPr lang="en-US" sz="120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Kafka broker-3</a:t>
            </a:r>
          </a:p>
          <a:p>
            <a:endParaRPr lang="en-US" sz="120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41</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a:t>Kafka data source, web, </a:t>
            </a:r>
            <a:r>
              <a:rPr lang="en-US" err="1"/>
              <a:t>kafka</a:t>
            </a:r>
            <a:r>
              <a:rPr lang="en-US"/>
              <a:t>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50</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53</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54</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a:t>Data Replication: Orders table to </a:t>
            </a:r>
            <a:r>
              <a:rPr lang="en-US" err="1"/>
              <a:t>kafka</a:t>
            </a:r>
            <a:endParaRPr lang="en-US"/>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a:t>1 table to 1 topic mapping</a:t>
            </a:r>
          </a:p>
          <a:p>
            <a:r>
              <a:rPr lang="en-US"/>
              <a:t>Topic acts as a transaction log</a:t>
            </a:r>
          </a:p>
          <a:p>
            <a:r>
              <a:rPr lang="en-US"/>
              <a:t>DB operations are implemented by record writes to a Kafka topic</a:t>
            </a:r>
          </a:p>
          <a:p>
            <a:endParaRPr lang="en-US"/>
          </a:p>
          <a:p>
            <a:endParaRPr lang="en-US"/>
          </a:p>
          <a:p>
            <a:endParaRPr lang="en-US"/>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58</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59</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60</a:t>
            </a:fld>
            <a:endParaRPr lang="en-US"/>
          </a:p>
        </p:txBody>
      </p:sp>
    </p:spTree>
    <p:extLst>
      <p:ext uri="{BB962C8B-B14F-4D97-AF65-F5344CB8AC3E}">
        <p14:creationId xmlns:p14="http://schemas.microsoft.com/office/powerpoint/2010/main" val="4235636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61</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62</a:t>
            </a:fld>
            <a:endParaRPr lang="en-US"/>
          </a:p>
        </p:txBody>
      </p:sp>
    </p:spTree>
    <p:extLst>
      <p:ext uri="{BB962C8B-B14F-4D97-AF65-F5344CB8AC3E}">
        <p14:creationId xmlns:p14="http://schemas.microsoft.com/office/powerpoint/2010/main" val="1024122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67</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68</a:t>
            </a:fld>
            <a:endParaRPr lang="en-US"/>
          </a:p>
        </p:txBody>
      </p:sp>
    </p:spTree>
    <p:extLst>
      <p:ext uri="{BB962C8B-B14F-4D97-AF65-F5344CB8AC3E}">
        <p14:creationId xmlns:p14="http://schemas.microsoft.com/office/powerpoint/2010/main" val="3794544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70</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203308</TotalTime>
  <Words>5022</Words>
  <Application>Microsoft Macintosh PowerPoint</Application>
  <PresentationFormat>Widescreen</PresentationFormat>
  <Paragraphs>1779</Paragraphs>
  <Slides>72</Slides>
  <Notes>32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72</vt:i4>
      </vt:variant>
    </vt:vector>
  </HeadingPairs>
  <TitlesOfParts>
    <vt:vector size="83"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vt:lpstr>
      <vt:lpstr>PowerPoint Presentation</vt:lpstr>
      <vt:lpstr>Kafka Connect</vt:lpstr>
      <vt:lpstr>Kafka Connect</vt:lpstr>
      <vt:lpstr>Data Replication Environment</vt:lpstr>
      <vt:lpstr>Data Replication Environment - 2</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2724</cp:revision>
  <cp:lastPrinted>2016-03-10T02:30:19Z</cp:lastPrinted>
  <dcterms:created xsi:type="dcterms:W3CDTF">2015-06-25T15:18:43Z</dcterms:created>
  <dcterms:modified xsi:type="dcterms:W3CDTF">2020-03-02T04:54:05Z</dcterms:modified>
</cp:coreProperties>
</file>